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62" r:id="rId6"/>
    <p:sldId id="361" r:id="rId7"/>
    <p:sldId id="354" r:id="rId8"/>
    <p:sldId id="378" r:id="rId9"/>
    <p:sldId id="289" r:id="rId10"/>
    <p:sldId id="334" r:id="rId11"/>
    <p:sldId id="300" r:id="rId12"/>
    <p:sldId id="362" r:id="rId13"/>
    <p:sldId id="379" r:id="rId14"/>
    <p:sldId id="293" r:id="rId15"/>
    <p:sldId id="320" r:id="rId16"/>
    <p:sldId id="319" r:id="rId17"/>
    <p:sldId id="356" r:id="rId18"/>
    <p:sldId id="374" r:id="rId19"/>
    <p:sldId id="380" r:id="rId20"/>
    <p:sldId id="381" r:id="rId21"/>
    <p:sldId id="382" r:id="rId22"/>
    <p:sldId id="383" r:id="rId23"/>
    <p:sldId id="286" r:id="rId24"/>
  </p:sldIdLst>
  <p:sldSz cx="9001125" cy="5040313"/>
  <p:notesSz cx="6858000" cy="9144000"/>
  <p:custDataLst>
    <p:tags r:id="rId26"/>
  </p:custDataLst>
  <p:defaultTextStyle>
    <a:defPPr>
      <a:defRPr lang="zh-CN"/>
    </a:defPPr>
    <a:lvl1pPr marL="0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1147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2295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3442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4589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5736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6884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8031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9178" algn="l" defTabSz="8022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D8FD"/>
    <a:srgbClr val="03B2F2"/>
    <a:srgbClr val="039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 autoAdjust="0"/>
    <p:restoredTop sz="94660"/>
  </p:normalViewPr>
  <p:slideViewPr>
    <p:cSldViewPr>
      <p:cViewPr varScale="1">
        <p:scale>
          <a:sx n="78" d="100"/>
          <a:sy n="78" d="100"/>
        </p:scale>
        <p:origin x="1002" y="84"/>
      </p:cViewPr>
      <p:guideLst>
        <p:guide orient="horz" pos="1588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0E93-781E-4B0B-9F3D-ADA0CB791293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19D8B-E8B0-4359-8A06-0E73818475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8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0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79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421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085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8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29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247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802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3364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41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826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944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098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22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283995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03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53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404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73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450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370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19D8B-E8B0-4359-8A06-0E73818475E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49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5085" y="1565764"/>
            <a:ext cx="7650956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0169" y="2856177"/>
            <a:ext cx="6300788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1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34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8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5536-B0D3-4DF2-83FE-4AF139D609D1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C:\Documents and Settings\Administrator\桌面\新建文件夹\封面\复件 (27) 复件 4\3ea28d6d5df8d07111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293"/>
            <a:ext cx="9023519" cy="50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4284" y="3528219"/>
            <a:ext cx="5400675" cy="41652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64284" y="450361"/>
            <a:ext cx="5400675" cy="3024188"/>
          </a:xfrm>
        </p:spPr>
        <p:txBody>
          <a:bodyPr/>
          <a:lstStyle>
            <a:lvl1pPr marL="0" indent="0">
              <a:buNone/>
              <a:defRPr sz="2800"/>
            </a:lvl1pPr>
            <a:lvl2pPr marL="401147" indent="0">
              <a:buNone/>
              <a:defRPr sz="2500"/>
            </a:lvl2pPr>
            <a:lvl3pPr marL="802295" indent="0">
              <a:buNone/>
              <a:defRPr sz="2100"/>
            </a:lvl3pPr>
            <a:lvl4pPr marL="1203442" indent="0">
              <a:buNone/>
              <a:defRPr sz="1800"/>
            </a:lvl4pPr>
            <a:lvl5pPr marL="1604589" indent="0">
              <a:buNone/>
              <a:defRPr sz="1800"/>
            </a:lvl5pPr>
            <a:lvl6pPr marL="2005736" indent="0">
              <a:buNone/>
              <a:defRPr sz="1800"/>
            </a:lvl6pPr>
            <a:lvl7pPr marL="2406884" indent="0">
              <a:buNone/>
              <a:defRPr sz="1800"/>
            </a:lvl7pPr>
            <a:lvl8pPr marL="2808031" indent="0">
              <a:buNone/>
              <a:defRPr sz="1800"/>
            </a:lvl8pPr>
            <a:lvl9pPr marL="3209178" indent="0">
              <a:buNone/>
              <a:defRPr sz="1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64284" y="3944746"/>
            <a:ext cx="5400675" cy="591536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EE4EC-7693-47FE-8A96-2A934D6E9D46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3168-AB27-442E-87BD-596D71D7F50B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6" y="201847"/>
            <a:ext cx="2025253" cy="4300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6FBB-1F45-46DE-A1D0-C357F9CB97EC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1846"/>
            <a:ext cx="8101013" cy="840052"/>
          </a:xfrm>
          <a:prstGeom prst="rect">
            <a:avLst/>
          </a:prstGeom>
        </p:spPr>
        <p:txBody>
          <a:bodyPr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7" y="1176073"/>
            <a:ext cx="8101013" cy="3326374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65D76725-DBD7-4C53-9BBA-D723A7BAD9AE}" type="datetime3">
              <a:rPr lang="en-US" altLang="zh-CN" smtClean="0">
                <a:solidFill>
                  <a:prstClr val="black"/>
                </a:solidFill>
              </a:rPr>
              <a:t>30 December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25817" y="201847"/>
            <a:ext cx="2025253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0056" y="201847"/>
            <a:ext cx="5925741" cy="4300600"/>
          </a:xfrm>
          <a:prstGeom prst="rect">
            <a:avLst/>
          </a:prstGeom>
        </p:spPr>
        <p:txBody>
          <a:bodyPr vert="eaVert" lIns="80220" tIns="40110" rIns="80220" bIns="4011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005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BBF8F733-2721-4C45-BC87-507F5417EF92}" type="datetime3">
              <a:rPr lang="en-US" altLang="zh-CN" smtClean="0">
                <a:solidFill>
                  <a:prstClr val="black"/>
                </a:solidFill>
              </a:rPr>
              <a:t>30 December 2022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75385" y="4671625"/>
            <a:ext cx="2850356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r>
              <a:rPr lang="en-US" altLang="zh-CN">
                <a:solidFill>
                  <a:prstClr val="black"/>
                </a:solidFill>
              </a:rPr>
              <a:t>Electronic Warfare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0807" y="4671625"/>
            <a:ext cx="2100263" cy="268350"/>
          </a:xfrm>
          <a:prstGeom prst="rect">
            <a:avLst/>
          </a:prstGeom>
        </p:spPr>
        <p:txBody>
          <a:bodyPr lIns="80220" tIns="40110" rIns="80220" bIns="40110"/>
          <a:lstStyle/>
          <a:p>
            <a:pPr defTabSz="802202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802202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88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7C47-F251-4350-8332-D485DEB7A18E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027" y="3238868"/>
            <a:ext cx="7650956" cy="1001062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11027" y="2136300"/>
            <a:ext cx="7650956" cy="110256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1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34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45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057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068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080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091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04C8-FFDA-41A7-9215-E6762AEC36F2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0056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572" y="1176073"/>
            <a:ext cx="3975497" cy="332637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8D79-5611-42F6-A806-25B35BF4E17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9FFC-4383-4064-99C4-40DAF5130684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28237"/>
            <a:ext cx="3977060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" y="1598433"/>
            <a:ext cx="3977060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72447" y="1128237"/>
            <a:ext cx="3978622" cy="47019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1147" indent="0">
              <a:buNone/>
              <a:defRPr sz="1800" b="1"/>
            </a:lvl2pPr>
            <a:lvl3pPr marL="802295" indent="0">
              <a:buNone/>
              <a:defRPr sz="1600" b="1"/>
            </a:lvl3pPr>
            <a:lvl4pPr marL="1203442" indent="0">
              <a:buNone/>
              <a:defRPr sz="1400" b="1"/>
            </a:lvl4pPr>
            <a:lvl5pPr marL="1604589" indent="0">
              <a:buNone/>
              <a:defRPr sz="1400" b="1"/>
            </a:lvl5pPr>
            <a:lvl6pPr marL="2005736" indent="0">
              <a:buNone/>
              <a:defRPr sz="1400" b="1"/>
            </a:lvl6pPr>
            <a:lvl7pPr marL="2406884" indent="0">
              <a:buNone/>
              <a:defRPr sz="1400" b="1"/>
            </a:lvl7pPr>
            <a:lvl8pPr marL="2808031" indent="0">
              <a:buNone/>
              <a:defRPr sz="1400" b="1"/>
            </a:lvl8pPr>
            <a:lvl9pPr marL="3209178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72447" y="1598433"/>
            <a:ext cx="3978622" cy="290401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E6F33-F661-4FCB-8A9C-5BA059048E19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146" y="492188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044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2FFD-942B-4682-A071-AC13BA5AB07B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2413-3B59-4461-8747-95D2E21E3021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057" y="200679"/>
            <a:ext cx="2961308" cy="854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19190" y="200679"/>
            <a:ext cx="5031879" cy="4301768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0057" y="1054733"/>
            <a:ext cx="2961308" cy="3447714"/>
          </a:xfrm>
        </p:spPr>
        <p:txBody>
          <a:bodyPr/>
          <a:lstStyle>
            <a:lvl1pPr marL="0" indent="0">
              <a:buNone/>
              <a:defRPr sz="1200"/>
            </a:lvl1pPr>
            <a:lvl2pPr marL="401147" indent="0">
              <a:buNone/>
              <a:defRPr sz="1100"/>
            </a:lvl2pPr>
            <a:lvl3pPr marL="802295" indent="0">
              <a:buNone/>
              <a:defRPr sz="900"/>
            </a:lvl3pPr>
            <a:lvl4pPr marL="1203442" indent="0">
              <a:buNone/>
              <a:defRPr sz="800"/>
            </a:lvl4pPr>
            <a:lvl5pPr marL="1604589" indent="0">
              <a:buNone/>
              <a:defRPr sz="800"/>
            </a:lvl5pPr>
            <a:lvl6pPr marL="2005736" indent="0">
              <a:buNone/>
              <a:defRPr sz="800"/>
            </a:lvl6pPr>
            <a:lvl7pPr marL="2406884" indent="0">
              <a:buNone/>
              <a:defRPr sz="800"/>
            </a:lvl7pPr>
            <a:lvl8pPr marL="2808031" indent="0">
              <a:buNone/>
              <a:defRPr sz="800"/>
            </a:lvl8pPr>
            <a:lvl9pPr marL="320917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2F7C-04F8-4245-BF07-E2FBBC917F22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0056" y="201846"/>
            <a:ext cx="8101013" cy="840052"/>
          </a:xfrm>
          <a:prstGeom prst="rect">
            <a:avLst/>
          </a:prstGeom>
        </p:spPr>
        <p:txBody>
          <a:bodyPr vert="horz" lIns="80229" tIns="40115" rIns="80229" bIns="4011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0056" y="1176073"/>
            <a:ext cx="8101013" cy="3326374"/>
          </a:xfrm>
          <a:prstGeom prst="rect">
            <a:avLst/>
          </a:prstGeom>
        </p:spPr>
        <p:txBody>
          <a:bodyPr vert="horz" lIns="80229" tIns="40115" rIns="80229" bIns="4011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005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A489-30D8-45B5-851D-579B8128978F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75385" y="4671624"/>
            <a:ext cx="2850356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0806" y="4671624"/>
            <a:ext cx="2100263" cy="268350"/>
          </a:xfrm>
          <a:prstGeom prst="rect">
            <a:avLst/>
          </a:prstGeom>
        </p:spPr>
        <p:txBody>
          <a:bodyPr vert="horz" lIns="80229" tIns="40115" rIns="80229" bIns="4011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ctr" defTabSz="802295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60" indent="-300860" algn="l" defTabSz="8022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864" indent="-250717" algn="l" defTabSz="802295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868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4015" indent="-200574" algn="l" defTabSz="802295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163" indent="-200574" algn="l" defTabSz="802295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310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457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605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752" indent="-200574" algn="l" defTabSz="80229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47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95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442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589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736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884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8031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9178" algn="l" defTabSz="8022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8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/>
  <p:txStyles>
    <p:titleStyle>
      <a:lvl1pPr algn="ctr" defTabSz="80220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0825" indent="-300825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789" indent="-250688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752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3853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9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056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7157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8259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9360" indent="-200551" algn="l" defTabSz="802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1101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2202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3304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405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506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607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708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8809" algn="l" defTabSz="8022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5148634" y="100339"/>
            <a:ext cx="3682717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4400" dirty="0">
                <a:solidFill>
                  <a:srgbClr val="03B2F2"/>
                </a:solidFill>
                <a:latin typeface="+mn-lt"/>
                <a:ea typeface="+mn-ea"/>
                <a:cs typeface="+mn-ea"/>
                <a:sym typeface="+mn-lt"/>
              </a:rPr>
              <a:t>Lesson no 10 </a:t>
            </a:r>
            <a:endParaRPr lang="zh-CN" altLang="en-US" sz="4400" dirty="0">
              <a:solidFill>
                <a:srgbClr val="03B2F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348434" y="1841764"/>
            <a:ext cx="5482917" cy="52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dist"/>
            <a:r>
              <a:rPr lang="en-US" altLang="zh-CN" sz="3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Tactical Data Links</a:t>
            </a: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3348434" y="2376140"/>
            <a:ext cx="5482917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DF811-C352-F811-A0FE-BE09E8BEF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7203E-E0CD-4738-82F9-F92BFABFCC7C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7F78D-8B71-A5ED-0761-E6977BFE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3A4EA-5497-8A31-243D-57338DA5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50DD6-A571-D4E5-F1EC-DB861E3949F6}"/>
              </a:ext>
            </a:extLst>
          </p:cNvPr>
          <p:cNvSpPr txBox="1"/>
          <p:nvPr/>
        </p:nvSpPr>
        <p:spPr>
          <a:xfrm>
            <a:off x="216086" y="24151"/>
            <a:ext cx="878503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A representative Link 11 system configuration, consists of</a:t>
            </a:r>
          </a:p>
          <a:p>
            <a:pPr lvl="5" algn="just"/>
            <a:r>
              <a:rPr lang="en-US" sz="2400" dirty="0">
                <a:solidFill>
                  <a:srgbClr val="FFFF00"/>
                </a:solidFill>
              </a:rPr>
              <a:t>- a computer system, </a:t>
            </a:r>
          </a:p>
          <a:p>
            <a:pPr lvl="5" algn="just"/>
            <a:r>
              <a:rPr lang="en-US" sz="2400" dirty="0">
                <a:solidFill>
                  <a:srgbClr val="FFFF00"/>
                </a:solidFill>
              </a:rPr>
              <a:t>- an encryption device, </a:t>
            </a:r>
          </a:p>
          <a:p>
            <a:pPr lvl="5" algn="just"/>
            <a:r>
              <a:rPr lang="en-US" sz="2400" dirty="0">
                <a:solidFill>
                  <a:srgbClr val="FFFF00"/>
                </a:solidFill>
              </a:rPr>
              <a:t>- a data terminal set (DTS), </a:t>
            </a:r>
          </a:p>
          <a:p>
            <a:pPr lvl="5" algn="just"/>
            <a:r>
              <a:rPr lang="en-US" sz="2400" dirty="0">
                <a:solidFill>
                  <a:srgbClr val="FFFF00"/>
                </a:solidFill>
              </a:rPr>
              <a:t>- an HF or UHF radio, </a:t>
            </a:r>
          </a:p>
          <a:p>
            <a:pPr lvl="5" algn="just"/>
            <a:r>
              <a:rPr lang="en-US" sz="2400" dirty="0">
                <a:solidFill>
                  <a:srgbClr val="FFFF00"/>
                </a:solidFill>
              </a:rPr>
              <a:t>- a coupler, </a:t>
            </a:r>
          </a:p>
          <a:p>
            <a:pPr marL="2348636" lvl="5" indent="-342900" algn="just"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and an antenna.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 lvl="5" algn="just"/>
            <a:endParaRPr lang="en-US" sz="2400" dirty="0">
              <a:solidFill>
                <a:schemeClr val="bg1"/>
              </a:solidFill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The computer system is called a Tactical Data System, or TDS. Airborne units are referred to as Airborne TDSs, or </a:t>
            </a:r>
            <a:r>
              <a:rPr lang="en-US" sz="2000" dirty="0" err="1">
                <a:solidFill>
                  <a:schemeClr val="bg1"/>
                </a:solidFill>
              </a:rPr>
              <a:t>ATDSs</a:t>
            </a:r>
            <a:r>
              <a:rPr lang="en-US" sz="2000" dirty="0">
                <a:solidFill>
                  <a:schemeClr val="bg1"/>
                </a:solidFill>
              </a:rPr>
              <a:t>, and shipboard units are referred to as Naval Tactical Data System, or </a:t>
            </a:r>
            <a:r>
              <a:rPr lang="en-US" sz="2000" dirty="0" err="1">
                <a:solidFill>
                  <a:schemeClr val="bg1"/>
                </a:solidFill>
              </a:rPr>
              <a:t>NTDSs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</a:rPr>
              <a:t>The encryption device, or crypto, is a Key Generator-40 Alpha (KG-40A).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265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F980A-75C3-A091-CF0F-E9F912A34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" y="431924"/>
            <a:ext cx="9022933" cy="3972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66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6710E-F787-BAE1-4153-546FDDE63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3" y="0"/>
            <a:ext cx="4314634" cy="4692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61FF2-F93C-22A6-6154-9203083DB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761" y="0"/>
            <a:ext cx="3882161" cy="46927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20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0" y="1933731"/>
            <a:ext cx="9001125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Link 16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13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1ADDF-938B-0B88-5782-E5B396595FF9}"/>
              </a:ext>
            </a:extLst>
          </p:cNvPr>
          <p:cNvSpPr txBox="1"/>
          <p:nvPr/>
        </p:nvSpPr>
        <p:spPr>
          <a:xfrm>
            <a:off x="93810" y="935980"/>
            <a:ext cx="88135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16 is a </a:t>
            </a:r>
          </a:p>
          <a:p>
            <a:pPr lvl="2"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frequency-hopping, </a:t>
            </a:r>
          </a:p>
          <a:p>
            <a:pPr lvl="2"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jam-resistant, </a:t>
            </a:r>
          </a:p>
          <a:p>
            <a:pPr lvl="2"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high-capacity data link. 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on the principle of Time Division Multiple Access (TDMA), wherein 128 time slots per second are allocated among participating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JTIDS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Units (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slots are organized into multiple functional Network Participation Groups (NPGs).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7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1AF2F-2752-D904-96C3-4C97A64A91A6}"/>
              </a:ext>
            </a:extLst>
          </p:cNvPr>
          <p:cNvSpPr txBox="1"/>
          <p:nvPr/>
        </p:nvSpPr>
        <p:spPr>
          <a:xfrm>
            <a:off x="180082" y="647948"/>
            <a:ext cx="864096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Link 16 enhances tactical employment of all equipped platforms and provides certain technical and operational improvements to existing tactical data link capabilities, which include: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lvl="2" algn="just"/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rgbClr val="FFFF00"/>
                </a:solidFill>
              </a:rPr>
              <a:t>Nodelessness</a:t>
            </a:r>
            <a:endParaRPr lang="en-US" dirty="0">
              <a:solidFill>
                <a:srgbClr val="FFFF00"/>
              </a:solidFill>
            </a:endParaRPr>
          </a:p>
          <a:p>
            <a:pPr lvl="2" algn="just"/>
            <a:r>
              <a:rPr lang="en-US" dirty="0">
                <a:solidFill>
                  <a:srgbClr val="FFFF00"/>
                </a:solidFill>
              </a:rPr>
              <a:t>- Jam resistance</a:t>
            </a:r>
          </a:p>
          <a:p>
            <a:pPr lvl="2" algn="just"/>
            <a:r>
              <a:rPr lang="en-US" dirty="0">
                <a:solidFill>
                  <a:srgbClr val="FFFF00"/>
                </a:solidFill>
              </a:rPr>
              <a:t>- Improved security</a:t>
            </a:r>
          </a:p>
          <a:p>
            <a:pPr lvl="2" algn="just"/>
            <a:r>
              <a:rPr lang="en-US" dirty="0">
                <a:solidFill>
                  <a:srgbClr val="FFFF00"/>
                </a:solidFill>
              </a:rPr>
              <a:t>- Increased data rate (throughput)</a:t>
            </a:r>
          </a:p>
          <a:p>
            <a:pPr lvl="2" algn="just"/>
            <a:r>
              <a:rPr lang="en-US" dirty="0">
                <a:solidFill>
                  <a:srgbClr val="FFFF00"/>
                </a:solidFill>
              </a:rPr>
              <a:t>- Increased volume and granularity of information exchange</a:t>
            </a:r>
          </a:p>
          <a:p>
            <a:pPr lvl="2" algn="just"/>
            <a:r>
              <a:rPr lang="en-US" dirty="0">
                <a:solidFill>
                  <a:srgbClr val="FFFF00"/>
                </a:solidFill>
              </a:rPr>
              <a:t>- Reduced data terminal size, allowing installation in fighter and attack aircraft</a:t>
            </a:r>
          </a:p>
          <a:p>
            <a:pPr lvl="2" algn="just"/>
            <a:r>
              <a:rPr lang="en-US" dirty="0">
                <a:solidFill>
                  <a:srgbClr val="FFFF00"/>
                </a:solidFill>
              </a:rPr>
              <a:t>- Digitized, jam-resistant, secure voice capability</a:t>
            </a:r>
          </a:p>
          <a:p>
            <a:pPr lvl="2" algn="just"/>
            <a:r>
              <a:rPr lang="en-US" dirty="0">
                <a:solidFill>
                  <a:srgbClr val="FFFF00"/>
                </a:solidFill>
              </a:rPr>
              <a:t>- Relative navigation</a:t>
            </a:r>
          </a:p>
          <a:p>
            <a:pPr lvl="2" algn="just"/>
            <a:r>
              <a:rPr lang="en-US" dirty="0">
                <a:solidFill>
                  <a:srgbClr val="FFFF00"/>
                </a:solidFill>
              </a:rPr>
              <a:t>- Precise Participant Location and Identification (</a:t>
            </a:r>
            <a:r>
              <a:rPr lang="en-US" dirty="0" err="1">
                <a:solidFill>
                  <a:srgbClr val="FFFF00"/>
                </a:solidFill>
              </a:rPr>
              <a:t>PPLI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88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9DD69-8A04-691C-28F0-1F9268893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579" y="0"/>
            <a:ext cx="4841966" cy="2447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2F5AAB-E407-399A-B6C7-CB595C74C2F1}"/>
              </a:ext>
            </a:extLst>
          </p:cNvPr>
          <p:cNvSpPr txBox="1"/>
          <p:nvPr/>
        </p:nvSpPr>
        <p:spPr>
          <a:xfrm>
            <a:off x="180082" y="2520156"/>
            <a:ext cx="8640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acronym “</a:t>
            </a:r>
            <a:r>
              <a:rPr lang="en-US" dirty="0" err="1">
                <a:solidFill>
                  <a:srgbClr val="FFFF00"/>
                </a:solidFill>
              </a:rPr>
              <a:t>JTIDS</a:t>
            </a:r>
            <a:r>
              <a:rPr lang="en-US" dirty="0">
                <a:solidFill>
                  <a:schemeClr val="bg1"/>
                </a:solidFill>
              </a:rPr>
              <a:t>” refers to the </a:t>
            </a:r>
            <a:r>
              <a:rPr lang="en-US" dirty="0">
                <a:solidFill>
                  <a:srgbClr val="FFFF00"/>
                </a:solidFill>
              </a:rPr>
              <a:t>Joint Tactical Information Distribution System</a:t>
            </a:r>
            <a:r>
              <a:rPr lang="en-US" dirty="0">
                <a:solidFill>
                  <a:schemeClr val="bg1"/>
                </a:solidFill>
              </a:rPr>
              <a:t>, the first-generation Link 16 terminal.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33712-F72D-3032-145A-BD59BB58E06B}"/>
              </a:ext>
            </a:extLst>
          </p:cNvPr>
          <p:cNvSpPr txBox="1"/>
          <p:nvPr/>
        </p:nvSpPr>
        <p:spPr>
          <a:xfrm>
            <a:off x="180082" y="3104931"/>
            <a:ext cx="8640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Multifunctional Information Distribution System (</a:t>
            </a:r>
            <a:r>
              <a:rPr lang="en-US" dirty="0" err="1">
                <a:solidFill>
                  <a:srgbClr val="FFFF00"/>
                </a:solidFill>
              </a:rPr>
              <a:t>MIDS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Low-Volume Terminal (LVT) is the second generation of Link 16 terminals.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94BB1F-6CF1-764A-67A6-55F0AF91E46D}"/>
              </a:ext>
            </a:extLst>
          </p:cNvPr>
          <p:cNvSpPr txBox="1"/>
          <p:nvPr/>
        </p:nvSpPr>
        <p:spPr>
          <a:xfrm>
            <a:off x="180082" y="3671350"/>
            <a:ext cx="8640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next generation of Link 16-capable radios will be the </a:t>
            </a:r>
            <a:r>
              <a:rPr lang="en-US" dirty="0">
                <a:solidFill>
                  <a:srgbClr val="FFFF00"/>
                </a:solidFill>
              </a:rPr>
              <a:t>Joint Tactical Radio System (JTRS) and </a:t>
            </a:r>
            <a:r>
              <a:rPr lang="en-US" dirty="0" err="1">
                <a:solidFill>
                  <a:srgbClr val="FFFF00"/>
                </a:solidFill>
              </a:rPr>
              <a:t>MIDS</a:t>
            </a:r>
            <a:r>
              <a:rPr lang="en-US" dirty="0">
                <a:solidFill>
                  <a:srgbClr val="FFFF00"/>
                </a:solidFill>
              </a:rPr>
              <a:t> JTRS.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5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CCF82-DD95-6F50-7040-88C5AFE8B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30" y="100339"/>
            <a:ext cx="5783263" cy="4525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47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0" y="1933731"/>
            <a:ext cx="9001125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Link 22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18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81ADDF-938B-0B88-5782-E5B396595FF9}"/>
              </a:ext>
            </a:extLst>
          </p:cNvPr>
          <p:cNvSpPr txBox="1"/>
          <p:nvPr/>
        </p:nvSpPr>
        <p:spPr>
          <a:xfrm>
            <a:off x="93810" y="935980"/>
            <a:ext cx="88135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Link 22 goals are to replace Link 11, 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thereby removing the inherent limitations of Link 11; 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improve Allied interoperability; to complement Link 16; 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and to enhance the commanders’ war fighting capability.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35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6"/>
          <p:cNvSpPr txBox="1">
            <a:spLocks noChangeArrowheads="1"/>
          </p:cNvSpPr>
          <p:nvPr/>
        </p:nvSpPr>
        <p:spPr bwMode="auto">
          <a:xfrm>
            <a:off x="-273937" y="1740422"/>
            <a:ext cx="3600399" cy="745159"/>
          </a:xfrm>
          <a:prstGeom prst="rect">
            <a:avLst/>
          </a:prstGeom>
          <a:noFill/>
          <a:ln>
            <a:noFill/>
          </a:ln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4B714-EA72-6B97-162C-040D719E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A93E-9056-4D8B-ADB4-B8CC645AEEDA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F08FFEF-5914-0395-9A4E-9DA8AFC2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67F8D2B-E330-EE8C-70FA-A2CA8714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3491027" y="932779"/>
            <a:ext cx="4546110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    Introduction to </a:t>
            </a:r>
            <a:r>
              <a:rPr lang="en-US" altLang="zh-CN" sz="2000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TDL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3491027" y="1524983"/>
            <a:ext cx="4824530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    Link 11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491027" y="2080763"/>
            <a:ext cx="5796698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03.     Link 16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>
            <a:cxnSpLocks/>
          </p:cNvCxnSpPr>
          <p:nvPr/>
        </p:nvCxnSpPr>
        <p:spPr>
          <a:xfrm>
            <a:off x="4068514" y="2080763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cxnSpLocks/>
          </p:cNvCxnSpPr>
          <p:nvPr/>
        </p:nvCxnSpPr>
        <p:spPr>
          <a:xfrm>
            <a:off x="4068514" y="1568880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cxnSpLocks/>
          </p:cNvCxnSpPr>
          <p:nvPr/>
        </p:nvCxnSpPr>
        <p:spPr>
          <a:xfrm>
            <a:off x="4068514" y="976676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46">
            <a:extLst>
              <a:ext uri="{FF2B5EF4-FFF2-40B4-BE49-F238E27FC236}">
                <a16:creationId xmlns:a16="http://schemas.microsoft.com/office/drawing/2014/main" id="{B333CE72-69BA-4FA2-1CF4-6B22FB533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027" y="2628931"/>
            <a:ext cx="5796698" cy="37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04.     Link 22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接连接符 11">
            <a:extLst>
              <a:ext uri="{FF2B5EF4-FFF2-40B4-BE49-F238E27FC236}">
                <a16:creationId xmlns:a16="http://schemas.microsoft.com/office/drawing/2014/main" id="{7892A860-6194-363F-9F51-61AE090749CA}"/>
              </a:ext>
            </a:extLst>
          </p:cNvPr>
          <p:cNvCxnSpPr>
            <a:cxnSpLocks/>
          </p:cNvCxnSpPr>
          <p:nvPr/>
        </p:nvCxnSpPr>
        <p:spPr>
          <a:xfrm>
            <a:off x="4071655" y="2628931"/>
            <a:ext cx="0" cy="288032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7229B-B230-4688-7531-05945B0F1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190" y="114644"/>
            <a:ext cx="6696744" cy="4471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51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DA9167-2DC2-7FD1-F75E-D001EFFAA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3" y="1152004"/>
            <a:ext cx="8764257" cy="2453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7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"/>
            <a:ext cx="8975367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6"/>
          <p:cNvSpPr txBox="1">
            <a:spLocks noChangeArrowheads="1"/>
          </p:cNvSpPr>
          <p:nvPr/>
        </p:nvSpPr>
        <p:spPr bwMode="auto">
          <a:xfrm>
            <a:off x="3513843" y="1724475"/>
            <a:ext cx="4608512" cy="108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zh-CN" sz="6600" b="1" dirty="0">
                <a:solidFill>
                  <a:prstClr val="white"/>
                </a:solidFill>
                <a:latin typeface="微软雅黑"/>
                <a:ea typeface="微软雅黑"/>
                <a:cs typeface="+mn-ea"/>
                <a:sym typeface="+mn-lt"/>
              </a:rPr>
              <a:t>Thanks </a:t>
            </a:r>
            <a:endParaRPr lang="zh-CN" altLang="en-US" sz="6600" b="1" dirty="0">
              <a:solidFill>
                <a:prstClr val="white"/>
              </a:solidFill>
              <a:latin typeface="微软雅黑"/>
              <a:ea typeface="微软雅黑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7452890" y="2808188"/>
            <a:ext cx="648072" cy="0"/>
          </a:xfrm>
          <a:prstGeom prst="line">
            <a:avLst/>
          </a:prstGeom>
          <a:ln w="25400">
            <a:solidFill>
              <a:srgbClr val="03B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5308F-E5FE-AC83-D842-C30D2380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D0753-BB91-4708-8E1A-2AF8F9D157CE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B3319-5394-9352-63F4-4A4965F13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3F02-B9C9-BF4F-F9C2-ABC90CDC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1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E180D4A7-C9FB-4DFB-919C-405C955672EB}">
      <p14:showEvtLst xmlns:p14="http://schemas.microsoft.com/office/powerpoint/2010/main">
        <p14:playEvt time="2527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8331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2124298" y="1770832"/>
            <a:ext cx="6876827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01. </a:t>
            </a:r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Introduction to </a:t>
            </a:r>
            <a:r>
              <a:rPr lang="en-US" altLang="zh-CN" sz="4400" b="1" dirty="0" err="1">
                <a:solidFill>
                  <a:schemeClr val="bg1"/>
                </a:solidFill>
                <a:cs typeface="+mn-ea"/>
                <a:sym typeface="+mn-lt"/>
              </a:rPr>
              <a:t>TDL</a:t>
            </a:r>
            <a:endParaRPr lang="zh-CN" altLang="en-US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3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EA1A8-9D5A-49E3-E45B-128378D2F452}"/>
              </a:ext>
            </a:extLst>
          </p:cNvPr>
          <p:cNvSpPr txBox="1"/>
          <p:nvPr/>
        </p:nvSpPr>
        <p:spPr>
          <a:xfrm>
            <a:off x="252090" y="131266"/>
            <a:ext cx="85689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Tactical Data Links (</a:t>
            </a:r>
            <a:r>
              <a:rPr lang="en-US" sz="3200" dirty="0" err="1">
                <a:solidFill>
                  <a:schemeClr val="bg1"/>
                </a:solidFill>
              </a:rPr>
              <a:t>TDLs</a:t>
            </a:r>
            <a:r>
              <a:rPr lang="en-US" sz="3200" dirty="0">
                <a:solidFill>
                  <a:schemeClr val="bg1"/>
                </a:solidFill>
              </a:rPr>
              <a:t>) are a means to disseminate information processed from</a:t>
            </a:r>
          </a:p>
          <a:p>
            <a:pPr marL="2061789" lvl="4" indent="-457200" algn="just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RADAR,</a:t>
            </a:r>
          </a:p>
          <a:p>
            <a:pPr marL="2061789" lvl="4" indent="-457200" algn="just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SONAR,</a:t>
            </a:r>
          </a:p>
          <a:p>
            <a:pPr marL="2061789" lvl="4" indent="-457200" algn="just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Identification Friend or Foe (</a:t>
            </a:r>
            <a:r>
              <a:rPr lang="en-US" sz="3200" dirty="0" err="1">
                <a:solidFill>
                  <a:schemeClr val="bg1"/>
                </a:solidFill>
              </a:rPr>
              <a:t>IFF</a:t>
            </a:r>
            <a:r>
              <a:rPr lang="en-US" sz="3200" dirty="0">
                <a:solidFill>
                  <a:schemeClr val="bg1"/>
                </a:solidFill>
              </a:rPr>
              <a:t>),</a:t>
            </a:r>
          </a:p>
          <a:p>
            <a:pPr marL="2061789" lvl="4" indent="-457200" algn="just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Electronic Warfare,</a:t>
            </a:r>
          </a:p>
          <a:p>
            <a:pPr marL="2061789" lvl="4" indent="-457200" algn="just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Self-Reporting</a:t>
            </a:r>
          </a:p>
          <a:p>
            <a:pPr marL="2061789" lvl="4" indent="-457200" algn="just">
              <a:buFontTx/>
              <a:buChar char="-"/>
            </a:pPr>
            <a:r>
              <a:rPr lang="en-US" sz="3200" dirty="0">
                <a:solidFill>
                  <a:schemeClr val="bg1"/>
                </a:solidFill>
              </a:rPr>
              <a:t>Visual observation.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6778E-6987-B249-CF65-0AD26BA0B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285" y="-1"/>
            <a:ext cx="6762553" cy="50403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6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8D581-C3C3-7C47-0E16-CFC5ED4F69D4}"/>
              </a:ext>
            </a:extLst>
          </p:cNvPr>
          <p:cNvSpPr txBox="1"/>
          <p:nvPr/>
        </p:nvSpPr>
        <p:spPr>
          <a:xfrm>
            <a:off x="180082" y="1901953"/>
            <a:ext cx="8640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FF00"/>
                </a:solidFill>
              </a:rPr>
              <a:t>Link 16 </a:t>
            </a:r>
            <a:r>
              <a:rPr lang="en-US" dirty="0">
                <a:solidFill>
                  <a:schemeClr val="bg1"/>
                </a:solidFill>
              </a:rPr>
              <a:t>employs the Joint Tactical Information Distribution System (</a:t>
            </a:r>
            <a:r>
              <a:rPr lang="en-US" dirty="0" err="1">
                <a:solidFill>
                  <a:schemeClr val="bg1"/>
                </a:solidFill>
              </a:rPr>
              <a:t>JTIDS</a:t>
            </a:r>
            <a:r>
              <a:rPr lang="en-US" dirty="0">
                <a:solidFill>
                  <a:schemeClr val="bg1"/>
                </a:solidFill>
              </a:rPr>
              <a:t>) and Multifunctional Information Distribution System (</a:t>
            </a:r>
            <a:r>
              <a:rPr lang="en-US" dirty="0" err="1">
                <a:solidFill>
                  <a:schemeClr val="bg1"/>
                </a:solidFill>
              </a:rPr>
              <a:t>MIDS</a:t>
            </a:r>
            <a:r>
              <a:rPr lang="en-US" dirty="0">
                <a:solidFill>
                  <a:schemeClr val="bg1"/>
                </a:solidFill>
              </a:rPr>
              <a:t>) data link terminals.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18B6D-B308-4AD7-706C-BCF41A171AE2}"/>
              </a:ext>
            </a:extLst>
          </p:cNvPr>
          <p:cNvSpPr txBox="1"/>
          <p:nvPr/>
        </p:nvSpPr>
        <p:spPr>
          <a:xfrm>
            <a:off x="235285" y="503932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FF00"/>
                </a:solidFill>
              </a:rPr>
              <a:t>Link 11 </a:t>
            </a:r>
            <a:r>
              <a:rPr lang="en-US" dirty="0">
                <a:solidFill>
                  <a:schemeClr val="bg1"/>
                </a:solidFill>
              </a:rPr>
              <a:t>employs netted communication techniques and standard message formats for the exchange of digital information among airborne, land-based and shipboard tactical data systems.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32C85A-8F72-E223-F123-ED6FDE215813}"/>
              </a:ext>
            </a:extLst>
          </p:cNvPr>
          <p:cNvSpPr txBox="1"/>
          <p:nvPr/>
        </p:nvSpPr>
        <p:spPr>
          <a:xfrm>
            <a:off x="235285" y="2981216"/>
            <a:ext cx="83709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FF00"/>
                </a:solidFill>
              </a:rPr>
              <a:t>Link 22 </a:t>
            </a:r>
            <a:r>
              <a:rPr lang="en-US" dirty="0">
                <a:solidFill>
                  <a:schemeClr val="bg1"/>
                </a:solidFill>
              </a:rPr>
              <a:t>is a NATO secure radio system that provides Beyond Line-of-Sight (</a:t>
            </a:r>
            <a:r>
              <a:rPr lang="en-US" dirty="0" err="1">
                <a:solidFill>
                  <a:schemeClr val="bg1"/>
                </a:solidFill>
              </a:rPr>
              <a:t>BLOS</a:t>
            </a:r>
            <a:r>
              <a:rPr lang="en-US" dirty="0">
                <a:solidFill>
                  <a:schemeClr val="bg1"/>
                </a:solidFill>
              </a:rPr>
              <a:t>) communications. It interconnects air, surface, subsurface and ground-based tactical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data systems, and is used for the exchange of tactical data among the military units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of the participating nations.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27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2ABB2-3B77-3BB3-B1BA-7774AC2D5D89}"/>
              </a:ext>
            </a:extLst>
          </p:cNvPr>
          <p:cNvSpPr txBox="1"/>
          <p:nvPr/>
        </p:nvSpPr>
        <p:spPr>
          <a:xfrm>
            <a:off x="153732" y="1361608"/>
            <a:ext cx="87129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Situation Awareness Data Link (</a:t>
            </a:r>
            <a:r>
              <a:rPr lang="en-US" dirty="0" err="1">
                <a:solidFill>
                  <a:srgbClr val="FFFF00"/>
                </a:solidFill>
              </a:rPr>
              <a:t>SADL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is an air-ground </a:t>
            </a:r>
            <a:r>
              <a:rPr lang="en-US" dirty="0" err="1">
                <a:solidFill>
                  <a:schemeClr val="bg1"/>
                </a:solidFill>
              </a:rPr>
              <a:t>EPLRS</a:t>
            </a:r>
            <a:r>
              <a:rPr lang="en-US" dirty="0">
                <a:solidFill>
                  <a:schemeClr val="bg1"/>
                </a:solidFill>
              </a:rPr>
              <a:t> application used by both the US Air Force and US Army as an anti-fratricide measure. Fully integrated into Close Air Support (CAS) aircraft, </a:t>
            </a:r>
            <a:r>
              <a:rPr lang="en-US" dirty="0" err="1">
                <a:solidFill>
                  <a:schemeClr val="bg1"/>
                </a:solidFill>
              </a:rPr>
              <a:t>SADL</a:t>
            </a:r>
            <a:r>
              <a:rPr lang="en-US" dirty="0">
                <a:solidFill>
                  <a:schemeClr val="bg1"/>
                </a:solidFill>
              </a:rPr>
              <a:t> can be used in three types of networks: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- Air-to-Air – for airspace SA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- Air-to-Ground – for interoperability with </a:t>
            </a:r>
            <a:r>
              <a:rPr lang="en-US" dirty="0" err="1">
                <a:solidFill>
                  <a:schemeClr val="bg1"/>
                </a:solidFill>
              </a:rPr>
              <a:t>EPLRS</a:t>
            </a:r>
            <a:r>
              <a:rPr lang="en-US" dirty="0">
                <a:solidFill>
                  <a:schemeClr val="bg1"/>
                </a:solidFill>
              </a:rPr>
              <a:t>-equipped units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- Gateway – two-way exchange of </a:t>
            </a:r>
            <a:r>
              <a:rPr lang="en-US" dirty="0" err="1">
                <a:solidFill>
                  <a:schemeClr val="bg1"/>
                </a:solidFill>
              </a:rPr>
              <a:t>SADL</a:t>
            </a:r>
            <a:r>
              <a:rPr lang="en-US" dirty="0">
                <a:solidFill>
                  <a:schemeClr val="bg1"/>
                </a:solidFill>
              </a:rPr>
              <a:t> and Link 16 SA/Command and Control (C2)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FF37D-200B-3C1F-7DEE-88F479A4E435}"/>
              </a:ext>
            </a:extLst>
          </p:cNvPr>
          <p:cNvSpPr txBox="1"/>
          <p:nvPr/>
        </p:nvSpPr>
        <p:spPr>
          <a:xfrm>
            <a:off x="252090" y="359916"/>
            <a:ext cx="8604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Enhanced Position Location Reporting System (</a:t>
            </a:r>
            <a:r>
              <a:rPr lang="en-US" dirty="0" err="1">
                <a:solidFill>
                  <a:srgbClr val="FFFF00"/>
                </a:solidFill>
              </a:rPr>
              <a:t>EPLRS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is a high capacity </a:t>
            </a:r>
            <a:r>
              <a:rPr lang="en-US" dirty="0" err="1">
                <a:solidFill>
                  <a:schemeClr val="bg1"/>
                </a:solidFill>
              </a:rPr>
              <a:t>TDL</a:t>
            </a:r>
            <a:r>
              <a:rPr lang="en-US" dirty="0">
                <a:solidFill>
                  <a:schemeClr val="bg1"/>
                </a:solidFill>
              </a:rPr>
              <a:t> that can provide simultaneous voice, data and situation awareness (SA). It is a self forming, self healing mesh network that automatically relays from one radio to another.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753BAB-6029-04D8-2F55-A370FB574174}"/>
              </a:ext>
            </a:extLst>
          </p:cNvPr>
          <p:cNvSpPr txBox="1"/>
          <p:nvPr/>
        </p:nvSpPr>
        <p:spPr>
          <a:xfrm>
            <a:off x="261743" y="3101963"/>
            <a:ext cx="85953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Multifunctional Advanced Data Link (</a:t>
            </a:r>
            <a:r>
              <a:rPr lang="en-US" dirty="0" err="1">
                <a:solidFill>
                  <a:srgbClr val="FFFF00"/>
                </a:solidFill>
              </a:rPr>
              <a:t>MADL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is a high data rate, K-band communication link with </a:t>
            </a:r>
            <a:r>
              <a:rPr lang="en-US" dirty="0" err="1">
                <a:solidFill>
                  <a:schemeClr val="bg1"/>
                </a:solidFill>
              </a:rPr>
              <a:t>LPI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LPD</a:t>
            </a:r>
            <a:r>
              <a:rPr lang="en-US" dirty="0">
                <a:solidFill>
                  <a:schemeClr val="bg1"/>
                </a:solidFill>
              </a:rPr>
              <a:t> characteristics. The objective of </a:t>
            </a:r>
            <a:r>
              <a:rPr lang="en-US" dirty="0" err="1">
                <a:solidFill>
                  <a:schemeClr val="bg1"/>
                </a:solidFill>
              </a:rPr>
              <a:t>MADL</a:t>
            </a:r>
            <a:r>
              <a:rPr lang="en-US" dirty="0">
                <a:solidFill>
                  <a:schemeClr val="bg1"/>
                </a:solidFill>
              </a:rPr>
              <a:t> is to provide an airborne data link that supports cooperative engagements between stealth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aircraft without compromising stealth observability performance.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9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istrator\桌面\新建文件夹\封面\复件 (27) 复件 4\3ea28d6d5df8d07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09" y="-75670"/>
            <a:ext cx="9021034" cy="50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6"/>
          <p:cNvSpPr txBox="1">
            <a:spLocks noChangeArrowheads="1"/>
          </p:cNvSpPr>
          <p:nvPr/>
        </p:nvSpPr>
        <p:spPr bwMode="auto">
          <a:xfrm>
            <a:off x="4572570" y="1925398"/>
            <a:ext cx="3144019" cy="7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91" tIns="33696" rIns="67391" bIns="33696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r>
              <a:rPr lang="en-US" altLang="zh-CN" sz="4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02. Link 11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BDE4F-0BC8-24EE-9D48-F2A1DD958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1C13D-EBE2-4A4E-9A59-78C4180CF008}" type="datetime3">
              <a:rPr lang="en-US" altLang="zh-CN" smtClean="0">
                <a:solidFill>
                  <a:schemeClr val="bg1"/>
                </a:solidFill>
              </a:rPr>
              <a:t>30 December 2022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1E6D4-BF6D-0527-5845-08358E67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Electronic Warfare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DA3D7-B7BF-D299-FAD0-31A4CEF9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t>8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8DA8DD4-7B78-86AE-FD39-5973C1E2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02FD2-06F2-4351-A0C8-4293A9749955}" type="datetime3">
              <a:rPr lang="en-US" altLang="zh-CN" smtClean="0"/>
              <a:t>30 December 2022</a:t>
            </a:fld>
            <a:endParaRPr lang="zh-CN" alt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5E49D2AE-0BDF-C0A2-DDA9-FA91CE63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 Warfare</a:t>
            </a:r>
            <a:endParaRPr lang="zh-CN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1E962008-765C-24D1-B76C-7A83D0D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71B470-E9FD-53E8-13A1-6CF5A4DE11A3}"/>
              </a:ext>
            </a:extLst>
          </p:cNvPr>
          <p:cNvSpPr txBox="1"/>
          <p:nvPr/>
        </p:nvSpPr>
        <p:spPr>
          <a:xfrm>
            <a:off x="252090" y="1296020"/>
            <a:ext cx="84969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Link 11 employs netted communication techniques and standard message formats for the exchange of digital information among airborne, land-based, and shipboard tactical data systems. 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Providing mutual exchange of information among net participants using </a:t>
            </a:r>
            <a:r>
              <a:rPr lang="en-US" dirty="0" err="1">
                <a:solidFill>
                  <a:schemeClr val="bg1"/>
                </a:solidFill>
              </a:rPr>
              <a:t>highfrequency</a:t>
            </a:r>
            <a:r>
              <a:rPr lang="en-US" dirty="0">
                <a:solidFill>
                  <a:schemeClr val="bg1"/>
                </a:solidFill>
              </a:rPr>
              <a:t> (HF) or ultrahigh-frequency (UHF) radios, Link 11 is a half-duplex, netted, secure data link. 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Link 11 requires a </a:t>
            </a:r>
            <a:r>
              <a:rPr lang="en-US" dirty="0">
                <a:solidFill>
                  <a:srgbClr val="FFFF00"/>
                </a:solidFill>
              </a:rPr>
              <a:t>Net Control Station (</a:t>
            </a:r>
            <a:r>
              <a:rPr lang="en-US" dirty="0" err="1">
                <a:solidFill>
                  <a:srgbClr val="FFFF00"/>
                </a:solidFill>
              </a:rPr>
              <a:t>NCS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Participating Units (</a:t>
            </a:r>
            <a:r>
              <a:rPr lang="en-US" dirty="0" err="1">
                <a:solidFill>
                  <a:srgbClr val="FFFF00"/>
                </a:solidFill>
              </a:rPr>
              <a:t>PUs</a:t>
            </a:r>
            <a:r>
              <a:rPr lang="en-US" dirty="0">
                <a:solidFill>
                  <a:srgbClr val="FFFF00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to operate.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62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ok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o5ydw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873</Words>
  <Application>Microsoft Office PowerPoint</Application>
  <PresentationFormat>Custom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Lato Light</vt:lpstr>
      <vt:lpstr>Times New Roman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Laurian Gherman</cp:lastModifiedBy>
  <cp:revision>87</cp:revision>
  <dcterms:modified xsi:type="dcterms:W3CDTF">2022-12-30T10:39:45Z</dcterms:modified>
</cp:coreProperties>
</file>